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369" r:id="rId2"/>
    <p:sldId id="261" r:id="rId3"/>
    <p:sldId id="352" r:id="rId4"/>
    <p:sldId id="328" r:id="rId5"/>
    <p:sldId id="329" r:id="rId6"/>
    <p:sldId id="353" r:id="rId7"/>
    <p:sldId id="330" r:id="rId8"/>
    <p:sldId id="331" r:id="rId9"/>
    <p:sldId id="333" r:id="rId10"/>
    <p:sldId id="334" r:id="rId11"/>
    <p:sldId id="332" r:id="rId12"/>
    <p:sldId id="335" r:id="rId13"/>
    <p:sldId id="336" r:id="rId14"/>
    <p:sldId id="337" r:id="rId15"/>
    <p:sldId id="338" r:id="rId16"/>
    <p:sldId id="339" r:id="rId17"/>
    <p:sldId id="340" r:id="rId18"/>
    <p:sldId id="342" r:id="rId19"/>
    <p:sldId id="341" r:id="rId20"/>
    <p:sldId id="343" r:id="rId21"/>
    <p:sldId id="344" r:id="rId22"/>
    <p:sldId id="346" r:id="rId23"/>
    <p:sldId id="345" r:id="rId24"/>
    <p:sldId id="350" r:id="rId25"/>
    <p:sldId id="349" r:id="rId26"/>
    <p:sldId id="348" r:id="rId27"/>
    <p:sldId id="347" r:id="rId28"/>
    <p:sldId id="351" r:id="rId29"/>
    <p:sldId id="283" r:id="rId30"/>
    <p:sldId id="354" r:id="rId31"/>
    <p:sldId id="356" r:id="rId32"/>
    <p:sldId id="359" r:id="rId33"/>
    <p:sldId id="357" r:id="rId34"/>
    <p:sldId id="361" r:id="rId35"/>
    <p:sldId id="362" r:id="rId36"/>
    <p:sldId id="360" r:id="rId37"/>
    <p:sldId id="365" r:id="rId38"/>
    <p:sldId id="373" r:id="rId39"/>
    <p:sldId id="366" r:id="rId40"/>
    <p:sldId id="375" r:id="rId41"/>
    <p:sldId id="376" r:id="rId42"/>
    <p:sldId id="378" r:id="rId43"/>
    <p:sldId id="377" r:id="rId44"/>
    <p:sldId id="379" r:id="rId45"/>
    <p:sldId id="380" r:id="rId46"/>
    <p:sldId id="381" r:id="rId47"/>
    <p:sldId id="385" r:id="rId48"/>
    <p:sldId id="382" r:id="rId49"/>
    <p:sldId id="388" r:id="rId50"/>
    <p:sldId id="387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86" r:id="rId62"/>
    <p:sldId id="383" r:id="rId63"/>
    <p:sldId id="374" r:id="rId64"/>
    <p:sldId id="368" r:id="rId65"/>
    <p:sldId id="372" r:id="rId66"/>
    <p:sldId id="370" r:id="rId67"/>
    <p:sldId id="371" r:id="rId68"/>
    <p:sldId id="285" r:id="rId69"/>
    <p:sldId id="364" r:id="rId70"/>
    <p:sldId id="367" r:id="rId71"/>
    <p:sldId id="363" r:id="rId72"/>
    <p:sldId id="289" r:id="rId73"/>
    <p:sldId id="291" r:id="rId74"/>
    <p:sldId id="292" r:id="rId75"/>
    <p:sldId id="259" r:id="rId76"/>
    <p:sldId id="295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26C0E"/>
    <a:srgbClr val="1C9F15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22" autoAdjust="0"/>
    <p:restoredTop sz="94384" autoAdjust="0"/>
  </p:normalViewPr>
  <p:slideViewPr>
    <p:cSldViewPr snapToGrid="0">
      <p:cViewPr varScale="1">
        <p:scale>
          <a:sx n="93" d="100"/>
          <a:sy n="93" d="100"/>
        </p:scale>
        <p:origin x="121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B9194-BDE3-40E3-983E-94CE6FA773AF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D4AC4-540A-4436-887D-BF6A8FCF1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1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7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2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3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7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36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91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9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9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86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8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62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13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38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03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02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38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20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136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37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2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363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04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14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89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26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4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24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90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94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83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2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13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04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23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10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4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6">
            <a:extLst>
              <a:ext uri="{FF2B5EF4-FFF2-40B4-BE49-F238E27FC236}">
                <a16:creationId xmlns:a16="http://schemas.microsoft.com/office/drawing/2014/main" id="{46B40305-F930-4716-8AEF-9E1EDD3CB016}"/>
              </a:ext>
            </a:extLst>
          </p:cNvPr>
          <p:cNvSpPr/>
          <p:nvPr userDrawn="1"/>
        </p:nvSpPr>
        <p:spPr>
          <a:xfrm>
            <a:off x="0" y="6285381"/>
            <a:ext cx="9144000" cy="572619"/>
          </a:xfrm>
          <a:prstGeom prst="rect">
            <a:avLst/>
          </a:prstGeom>
          <a:solidFill>
            <a:srgbClr val="33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25E991A-8BCD-4454-B732-B2DF94F9CF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9116"/>
            <a:ext cx="9144000" cy="802432"/>
          </a:xfrm>
          <a:prstGeom prst="rect">
            <a:avLst/>
          </a:prstGeom>
          <a:solidFill>
            <a:srgbClr val="33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18770B6-A4BC-41B2-94B3-CE63CED2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56925BE-3080-4E56-BB88-FF771A71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2"/>
            <a:ext cx="8641655" cy="5256584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defRPr sz="14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defRPr sz="1200"/>
            </a:lvl4pPr>
            <a:lvl5pPr marL="990600" indent="-180975">
              <a:lnSpc>
                <a:spcPct val="150000"/>
              </a:lnSpc>
              <a:buClr>
                <a:schemeClr val="tx1">
                  <a:lumMod val="65000"/>
                  <a:lumOff val="35000"/>
                </a:schemeClr>
              </a:buClr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3122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2A5D-AC2D-4154-80BD-D3C3745E4EB5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7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2A5D-AC2D-4154-80BD-D3C3745E4EB5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8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hill-sibling/fork_sample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tocat/Spoon-Knif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hyperlink" Target="https://dev.to/maybebored/part-1-setting-up-git-5819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youngjun.tistory.com/4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A5A37-3651-4127-90FF-CBD643E7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09"/>
            <a:ext cx="9144000" cy="5100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26DD4C-3CF9-4924-A6D6-6061B468F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53" y="5146602"/>
            <a:ext cx="4776398" cy="4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5837"/>
            <a:ext cx="8810625" cy="503872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204787" y="3932237"/>
            <a:ext cx="2771775" cy="50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ko-KR" altLang="en-US" sz="1600" dirty="0">
                <a:solidFill>
                  <a:srgbClr val="0000FF"/>
                </a:solidFill>
              </a:rPr>
              <a:t> 등록된 </a:t>
            </a:r>
            <a:r>
              <a:rPr lang="ko-KR" altLang="en-US" sz="1600">
                <a:solidFill>
                  <a:srgbClr val="0000FF"/>
                </a:solidFill>
              </a:rPr>
              <a:t>이메일 확인후 클릭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81709" y="4025900"/>
            <a:ext cx="1504591" cy="323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32709" y="1117599"/>
            <a:ext cx="907691" cy="224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76964" y="43980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1477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435100"/>
            <a:ext cx="8537497" cy="4303712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8509" y="22859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4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028700"/>
            <a:ext cx="8734425" cy="5126037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69109" y="57911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10089" y="57911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96695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368308"/>
            <a:ext cx="9079106" cy="483864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889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등록 후 첫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165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041400"/>
            <a:ext cx="2505075" cy="5105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07" y="1041400"/>
            <a:ext cx="2962275" cy="30861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2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055828"/>
            <a:ext cx="9099796" cy="4849672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0" idx="3"/>
          </p:cNvCxnSpPr>
          <p:nvPr/>
        </p:nvCxnSpPr>
        <p:spPr>
          <a:xfrm>
            <a:off x="8406699" y="1055828"/>
            <a:ext cx="343601" cy="671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1664" y="8865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7199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1351424"/>
            <a:ext cx="9164727" cy="488427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410809" y="42417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809" y="3022598"/>
            <a:ext cx="1250591" cy="254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개인 </a:t>
            </a:r>
            <a:r>
              <a:rPr lang="en-US" altLang="ko-KR" dirty="0"/>
              <a:t>profile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592774" y="29803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73923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352564"/>
            <a:ext cx="9114926" cy="485773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배경 색 선정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187809" y="34289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774" y="33867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20456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409700"/>
            <a:ext cx="9103039" cy="48514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이메일 확인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1187809" y="39750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774" y="39328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35850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444"/>
            <a:ext cx="9139734" cy="487095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저장소의 기본 </a:t>
            </a:r>
            <a:r>
              <a:rPr lang="en-US" altLang="ko-KR" dirty="0"/>
              <a:t>branch</a:t>
            </a:r>
            <a:r>
              <a:rPr lang="ko-KR" altLang="en-US" dirty="0"/>
              <a:t> 명칭 변경 </a:t>
            </a:r>
            <a:r>
              <a:rPr lang="en-US" altLang="ko-KR" dirty="0"/>
              <a:t>(</a:t>
            </a:r>
            <a:r>
              <a:rPr lang="ko-KR" altLang="en-US" dirty="0"/>
              <a:t>그냥 </a:t>
            </a:r>
            <a:r>
              <a:rPr lang="en-US" altLang="ko-KR" dirty="0"/>
              <a:t>main </a:t>
            </a:r>
            <a:r>
              <a:rPr lang="ko-KR" altLang="en-US" dirty="0"/>
              <a:t>으로 유지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809" y="52450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774" y="51942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6361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889"/>
            <a:ext cx="9162494" cy="488308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889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연결 </a:t>
            </a:r>
            <a:r>
              <a:rPr lang="en-US" altLang="ko-KR" dirty="0"/>
              <a:t>(https://github.com)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61361" y="1937982"/>
            <a:ext cx="655093" cy="341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7195" y="5254386"/>
            <a:ext cx="3725246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191389" y="227917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4689" y="5688078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혹은 여기를 클릭</a:t>
            </a:r>
          </a:p>
        </p:txBody>
      </p:sp>
    </p:spTree>
    <p:extLst>
      <p:ext uri="{BB962C8B-B14F-4D97-AF65-F5344CB8AC3E}">
        <p14:creationId xmlns:p14="http://schemas.microsoft.com/office/powerpoint/2010/main" val="240073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71600"/>
            <a:ext cx="9103039" cy="48514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저장소의 기본 </a:t>
            </a:r>
            <a:r>
              <a:rPr lang="en-US" altLang="ko-KR" dirty="0"/>
              <a:t>branch</a:t>
            </a:r>
            <a:r>
              <a:rPr lang="ko-KR" altLang="en-US" dirty="0"/>
              <a:t> 명칭 변경 </a:t>
            </a:r>
            <a:r>
              <a:rPr lang="en-US" altLang="ko-KR" dirty="0"/>
              <a:t>(</a:t>
            </a:r>
            <a:r>
              <a:rPr lang="ko-KR" altLang="en-US" dirty="0"/>
              <a:t>그냥 </a:t>
            </a:r>
            <a:r>
              <a:rPr lang="en-US" altLang="ko-KR" dirty="0"/>
              <a:t>main </a:t>
            </a:r>
            <a:r>
              <a:rPr lang="ko-KR" altLang="en-US" dirty="0"/>
              <a:t>으로 유지</a:t>
            </a:r>
            <a:r>
              <a:rPr lang="en-US" altLang="ko-KR" dirty="0"/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22868" y="21081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5400" y="978190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오른쪽 </a:t>
            </a:r>
            <a:r>
              <a:rPr lang="en-US" altLang="ko-KR" sz="1200" dirty="0"/>
              <a:t>+ </a:t>
            </a:r>
            <a:r>
              <a:rPr lang="ko-KR" altLang="en-US" sz="1200" dirty="0"/>
              <a:t>클릭</a:t>
            </a:r>
          </a:p>
        </p:txBody>
      </p:sp>
      <p:cxnSp>
        <p:nvCxnSpPr>
          <p:cNvPr id="11" name="직선 화살표 연결선 10"/>
          <p:cNvCxnSpPr>
            <a:stCxn id="9" idx="2"/>
          </p:cNvCxnSpPr>
          <p:nvPr/>
        </p:nvCxnSpPr>
        <p:spPr>
          <a:xfrm>
            <a:off x="8196192" y="1255189"/>
            <a:ext cx="304267" cy="726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662962" y="2971799"/>
            <a:ext cx="2009293" cy="279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rgbClr val="0000FF"/>
                </a:solidFill>
              </a:rPr>
              <a:t>② 저장소 이름 입력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025900" y="3251200"/>
            <a:ext cx="641487" cy="190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663700" y="4375150"/>
            <a:ext cx="647700" cy="952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20516" y="11413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8665" y="420587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33055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104"/>
            <a:ext cx="9147315" cy="487499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이름 </a:t>
            </a:r>
            <a:r>
              <a:rPr lang="en-US" altLang="ko-KR" dirty="0"/>
              <a:t>: </a:t>
            </a:r>
            <a:r>
              <a:rPr lang="en-US" altLang="ko-KR" dirty="0" err="1"/>
              <a:t>my_first_repo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258769" y="5740399"/>
            <a:ext cx="1094032" cy="279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674569" y="3308350"/>
            <a:ext cx="647700" cy="825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4445000" y="2482850"/>
            <a:ext cx="1026869" cy="2476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674569" y="3680888"/>
            <a:ext cx="647700" cy="825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63734" y="57403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668910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61094"/>
            <a:ext cx="9122752" cy="486190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등록 후 첫 화면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14400" y="3632200"/>
            <a:ext cx="292100" cy="4064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925769" y="5486399"/>
            <a:ext cx="5606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8882" y="57150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88041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0698" cy="48768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</a:t>
            </a:r>
            <a:r>
              <a:rPr lang="en-US" altLang="ko-KR" dirty="0"/>
              <a:t>https </a:t>
            </a:r>
            <a:r>
              <a:rPr lang="ko-KR" altLang="en-US" dirty="0"/>
              <a:t>주소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004769" y="3225799"/>
            <a:ext cx="5606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3769" y="3225799"/>
            <a:ext cx="20973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01669" y="1331389"/>
            <a:ext cx="700331" cy="185419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01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6" y="1267684"/>
            <a:ext cx="8956874" cy="499817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085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303134"/>
            <a:ext cx="9160016" cy="4881766"/>
          </a:xfrm>
          <a:prstGeom prst="rect">
            <a:avLst/>
          </a:prstGeom>
        </p:spPr>
      </p:pic>
      <p:sp>
        <p:nvSpPr>
          <p:cNvPr id="5" name="왼쪽 화살표 4"/>
          <p:cNvSpPr/>
          <p:nvPr/>
        </p:nvSpPr>
        <p:spPr>
          <a:xfrm rot="2957464">
            <a:off x="336351" y="2159000"/>
            <a:ext cx="508000" cy="254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4500" y="256137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69345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302"/>
            <a:ext cx="9141314" cy="487179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Sign in </a:t>
            </a:r>
            <a:r>
              <a:rPr lang="ko-KR" altLang="en-US" dirty="0"/>
              <a:t>후 첫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9166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87323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1700" y="30565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1574801" y="3162300"/>
            <a:ext cx="596899" cy="63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61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91198"/>
            <a:ext cx="9113927" cy="4857202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원격저장소 연결을 위한  화면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주소 </a:t>
            </a:r>
            <a:r>
              <a:rPr lang="en-US" altLang="ko-KR" dirty="0"/>
              <a:t>copy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892300" y="1331389"/>
            <a:ext cx="1079500" cy="181821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77869" y="3136899"/>
            <a:ext cx="20973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7811664" y="3263899"/>
            <a:ext cx="367136" cy="34290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92301" y="3136898"/>
            <a:ext cx="419100" cy="228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4929" y="3632200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혹은 여기를 클릭하여 복사</a:t>
            </a:r>
          </a:p>
        </p:txBody>
      </p:sp>
    </p:spTree>
    <p:extLst>
      <p:ext uri="{BB962C8B-B14F-4D97-AF65-F5344CB8AC3E}">
        <p14:creationId xmlns:p14="http://schemas.microsoft.com/office/powerpoint/2010/main" val="360584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연결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87" y="1120545"/>
            <a:ext cx="8642350" cy="237195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0"/>
              </a:spcBef>
            </a:pPr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실행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에서 명령어 입력</a:t>
            </a:r>
            <a:endParaRPr lang="en-US" altLang="ko-KR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ko-KR" altLang="en-US" dirty="0">
                <a:latin typeface="+mn-ea"/>
              </a:rPr>
              <a:t>원격 저장소 주소 연결</a:t>
            </a:r>
            <a:endParaRPr lang="en-US" altLang="ko-KR" dirty="0">
              <a:latin typeface="+mn-ea"/>
            </a:endParaRP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remote add origin </a:t>
            </a:r>
            <a:r>
              <a:rPr lang="en-US" altLang="ko-KR" dirty="0">
                <a:latin typeface="+mn-ea"/>
              </a:rPr>
              <a:t>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   - </a:t>
            </a:r>
            <a:r>
              <a:rPr lang="ko-KR" altLang="en-US" dirty="0">
                <a:latin typeface="+mn-ea"/>
              </a:rPr>
              <a:t>최초 </a:t>
            </a:r>
            <a:r>
              <a:rPr lang="ko-KR" altLang="en-US" dirty="0" err="1">
                <a:latin typeface="+mn-ea"/>
              </a:rPr>
              <a:t>연결시</a:t>
            </a:r>
            <a:r>
              <a:rPr lang="ko-KR" altLang="en-US" dirty="0">
                <a:latin typeface="+mn-ea"/>
              </a:rPr>
              <a:t> 한 번만 수행</a:t>
            </a:r>
            <a:endParaRPr lang="en-US" altLang="ko-KR" dirty="0">
              <a:latin typeface="+mn-ea"/>
            </a:endParaRP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remote -v</a:t>
            </a: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EB9081-48C1-4CAD-A063-C53B3202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492500"/>
            <a:ext cx="6934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31" y="904844"/>
            <a:ext cx="71342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70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 처음 자료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5136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 자료 보내기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실행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에서 명령어 입력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최초 자료 보내기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push –u origin main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혹은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 --set-upstream origin main 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이후에는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</a:t>
            </a:r>
            <a:r>
              <a:rPr lang="ko-KR" altLang="en-US" dirty="0">
                <a:latin typeface="+mn-ea"/>
              </a:rPr>
              <a:t>만 수행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뜻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로컬에 있는 </a:t>
            </a:r>
            <a:r>
              <a:rPr lang="en-US" altLang="ko-KR" dirty="0">
                <a:latin typeface="+mn-ea"/>
              </a:rPr>
              <a:t>main</a:t>
            </a:r>
            <a:r>
              <a:rPr lang="ko-KR" altLang="en-US" dirty="0">
                <a:latin typeface="+mn-ea"/>
              </a:rPr>
              <a:t>을 원격저장소인 </a:t>
            </a:r>
            <a:r>
              <a:rPr lang="en-US" altLang="ko-KR" dirty="0">
                <a:latin typeface="+mn-ea"/>
              </a:rPr>
              <a:t>origin</a:t>
            </a:r>
            <a:r>
              <a:rPr lang="ko-KR" altLang="en-US" dirty="0">
                <a:latin typeface="+mn-ea"/>
              </a:rPr>
              <a:t>에 있는 </a:t>
            </a:r>
            <a:r>
              <a:rPr lang="en-US" altLang="ko-KR" dirty="0">
                <a:latin typeface="+mn-ea"/>
              </a:rPr>
              <a:t>main</a:t>
            </a:r>
            <a:r>
              <a:rPr lang="ko-KR" altLang="en-US" dirty="0">
                <a:latin typeface="+mn-ea"/>
              </a:rPr>
              <a:t>으로 보내고 일치시킨다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Sign in </a:t>
            </a:r>
            <a:r>
              <a:rPr lang="ko-KR" altLang="en-US" dirty="0">
                <a:latin typeface="+mn-ea"/>
              </a:rPr>
              <a:t>화면이 나오면 </a:t>
            </a:r>
            <a:r>
              <a:rPr lang="en-US" altLang="ko-KR" dirty="0">
                <a:latin typeface="+mn-ea"/>
              </a:rPr>
              <a:t>sign in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아무런 질문이 나오지 이미 </a:t>
            </a:r>
            <a:r>
              <a:rPr lang="en-US" altLang="ko-KR" dirty="0">
                <a:latin typeface="+mn-ea"/>
              </a:rPr>
              <a:t>sign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in</a:t>
            </a:r>
            <a:r>
              <a:rPr lang="ko-KR" altLang="en-US" dirty="0">
                <a:latin typeface="+mn-ea"/>
              </a:rPr>
              <a:t> 상태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8FAFB0-E457-40DC-AC11-F53D7DBC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04" y="3456299"/>
            <a:ext cx="2170146" cy="1893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FE6438-20B9-430C-A8AA-DE75EE3D2B5A}"/>
              </a:ext>
            </a:extLst>
          </p:cNvPr>
          <p:cNvSpPr/>
          <p:nvPr/>
        </p:nvSpPr>
        <p:spPr>
          <a:xfrm>
            <a:off x="5152053" y="4242226"/>
            <a:ext cx="1259101" cy="211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03690D-B1E7-4954-BE94-9F0AB1CA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71" y="5545766"/>
            <a:ext cx="2188397" cy="906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EB80A3-B804-4B2F-8C4E-F96B53EE514C}"/>
              </a:ext>
            </a:extLst>
          </p:cNvPr>
          <p:cNvSpPr txBox="1"/>
          <p:nvPr/>
        </p:nvSpPr>
        <p:spPr>
          <a:xfrm>
            <a:off x="6344765" y="43723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5D4713-57EF-4511-B6F8-FFC8C43DF070}"/>
              </a:ext>
            </a:extLst>
          </p:cNvPr>
          <p:cNvSpPr/>
          <p:nvPr/>
        </p:nvSpPr>
        <p:spPr>
          <a:xfrm rot="5400000">
            <a:off x="5675873" y="5258753"/>
            <a:ext cx="220592" cy="307777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25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reload </a:t>
            </a:r>
            <a:r>
              <a:rPr lang="ko-KR" altLang="en-US" dirty="0">
                <a:latin typeface="+mn-ea"/>
              </a:rPr>
              <a:t>버튼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url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주소칸</a:t>
            </a:r>
            <a:r>
              <a:rPr lang="ko-KR" altLang="en-US" dirty="0">
                <a:latin typeface="+mn-ea"/>
              </a:rPr>
              <a:t>  앞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클릭 후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4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push </a:t>
            </a:r>
            <a:r>
              <a:rPr lang="ko-KR" altLang="en-US" dirty="0">
                <a:latin typeface="+mn-ea"/>
              </a:rPr>
              <a:t>등 원격저장소의 내용이 바뀌는 경우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반드시 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reload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버튼을 클릭하여 확인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3" y="2043964"/>
            <a:ext cx="4230688" cy="75351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14500" y="2043964"/>
            <a:ext cx="482599" cy="305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965" y="190008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77A829-97EB-4C1B-83F2-0E3ACA78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7" y="3369339"/>
            <a:ext cx="7315200" cy="27455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B05CF-AFC7-469E-B372-63F7875B707E}"/>
              </a:ext>
            </a:extLst>
          </p:cNvPr>
          <p:cNvSpPr/>
          <p:nvPr/>
        </p:nvSpPr>
        <p:spPr>
          <a:xfrm>
            <a:off x="6194033" y="4571999"/>
            <a:ext cx="543739" cy="174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BD23B-914C-4A7E-BB7F-6B872BAE85B3}"/>
              </a:ext>
            </a:extLst>
          </p:cNvPr>
          <p:cNvSpPr txBox="1"/>
          <p:nvPr/>
        </p:nvSpPr>
        <p:spPr>
          <a:xfrm>
            <a:off x="6758320" y="46266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79AF30-3635-40D8-94EA-2264669C41C6}"/>
              </a:ext>
            </a:extLst>
          </p:cNvPr>
          <p:cNvCxnSpPr>
            <a:cxnSpLocks/>
          </p:cNvCxnSpPr>
          <p:nvPr/>
        </p:nvCxnSpPr>
        <p:spPr>
          <a:xfrm>
            <a:off x="1941816" y="2349500"/>
            <a:ext cx="606175" cy="1079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460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로컬에서 진행된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히스토리가 그대로 저장된 내용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4ED46D-EE43-4A09-BD2E-4AB8A1F7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03261"/>
            <a:ext cx="5774076" cy="39144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5385AE-173C-4689-996A-DDE09BE3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5" y="2354816"/>
            <a:ext cx="3705225" cy="35528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B05CF-AFC7-469E-B372-63F7875B707E}"/>
              </a:ext>
            </a:extLst>
          </p:cNvPr>
          <p:cNvSpPr/>
          <p:nvPr/>
        </p:nvSpPr>
        <p:spPr>
          <a:xfrm>
            <a:off x="5843993" y="2516160"/>
            <a:ext cx="772564" cy="206493"/>
          </a:xfrm>
          <a:prstGeom prst="rect">
            <a:avLst/>
          </a:prstGeom>
          <a:noFill/>
          <a:ln w="254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BDCAFF-64E0-4B64-AE0B-102DD045467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239820" y="2619407"/>
            <a:ext cx="604173" cy="29614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A0339C-7CF1-4B6F-A8A9-D0B888A21A3C}"/>
              </a:ext>
            </a:extLst>
          </p:cNvPr>
          <p:cNvSpPr/>
          <p:nvPr/>
        </p:nvSpPr>
        <p:spPr>
          <a:xfrm>
            <a:off x="6606283" y="3201959"/>
            <a:ext cx="2377854" cy="206493"/>
          </a:xfrm>
          <a:prstGeom prst="rect">
            <a:avLst/>
          </a:prstGeom>
          <a:noFill/>
          <a:ln w="254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63B41E-729C-4BF8-9418-A885556CE206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228717" y="3305206"/>
            <a:ext cx="4377566" cy="49392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7D4905-E103-4456-B259-90E86181F51E}"/>
              </a:ext>
            </a:extLst>
          </p:cNvPr>
          <p:cNvSpPr txBox="1"/>
          <p:nvPr/>
        </p:nvSpPr>
        <p:spPr>
          <a:xfrm>
            <a:off x="5347672" y="5927715"/>
            <a:ext cx="3928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Bash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$ git –branches –</a:t>
            </a:r>
            <a:r>
              <a:rPr lang="en-US" altLang="ko-KR" sz="1400" dirty="0" err="1">
                <a:latin typeface="+mn-ea"/>
              </a:rPr>
              <a:t>oneline</a:t>
            </a:r>
            <a:r>
              <a:rPr lang="en-US" altLang="ko-KR" sz="1400" dirty="0">
                <a:latin typeface="+mn-ea"/>
              </a:rPr>
              <a:t> –graph </a:t>
            </a:r>
            <a:r>
              <a:rPr lang="ko-KR" altLang="en-US" sz="1400" dirty="0">
                <a:latin typeface="+mn-ea"/>
              </a:rPr>
              <a:t>화면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6597FD-B153-4E46-B352-B126024835A0}"/>
              </a:ext>
            </a:extLst>
          </p:cNvPr>
          <p:cNvSpPr txBox="1"/>
          <p:nvPr/>
        </p:nvSpPr>
        <p:spPr>
          <a:xfrm>
            <a:off x="1004968" y="5927715"/>
            <a:ext cx="33204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</a:rPr>
              <a:t>Github</a:t>
            </a:r>
            <a:r>
              <a:rPr lang="ko-KR" altLang="en-US" sz="1400" dirty="0">
                <a:latin typeface="+mn-ea"/>
              </a:rPr>
              <a:t>화면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19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ko-KR" altLang="en-US" dirty="0" err="1">
                <a:latin typeface="+mn-ea"/>
              </a:rPr>
              <a:t>브랜치와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원격브랜치</a:t>
            </a:r>
            <a:r>
              <a:rPr lang="ko-KR" altLang="en-US" dirty="0">
                <a:latin typeface="+mn-ea"/>
              </a:rPr>
              <a:t> 확인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원격에는 </a:t>
            </a:r>
            <a:r>
              <a:rPr lang="en-US" altLang="ko-KR" dirty="0">
                <a:latin typeface="+mn-ea"/>
              </a:rPr>
              <a:t>main </a:t>
            </a:r>
            <a:r>
              <a:rPr lang="ko-KR" altLang="en-US" dirty="0" err="1">
                <a:latin typeface="+mn-ea"/>
              </a:rPr>
              <a:t>브랜치만</a:t>
            </a:r>
            <a:r>
              <a:rPr lang="ko-KR" altLang="en-US" dirty="0">
                <a:latin typeface="+mn-ea"/>
              </a:rPr>
              <a:t> 존재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로컬에는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존재 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2310EF-FFB4-42B1-BF0C-812C862B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3" y="2067716"/>
            <a:ext cx="7315200" cy="27455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91362E-5FD5-4203-89CE-73475B897CA9}"/>
              </a:ext>
            </a:extLst>
          </p:cNvPr>
          <p:cNvSpPr/>
          <p:nvPr/>
        </p:nvSpPr>
        <p:spPr>
          <a:xfrm>
            <a:off x="1640133" y="2869224"/>
            <a:ext cx="640731" cy="223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036C5-4D2A-4AF9-B204-30B2898D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13" y="5300213"/>
            <a:ext cx="57340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4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15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feature-1</a:t>
            </a:r>
            <a:r>
              <a:rPr lang="ko-KR" altLang="en-US" dirty="0">
                <a:latin typeface="+mn-ea"/>
              </a:rPr>
              <a:t>도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를 원할 경우 아래 진행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Feature-1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브랜치로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checkout</a:t>
            </a:r>
            <a:r>
              <a:rPr lang="ko-KR" altLang="en-US" dirty="0">
                <a:latin typeface="+mn-ea"/>
              </a:rPr>
              <a:t>하여 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checkout feature-1</a:t>
            </a:r>
          </a:p>
          <a:p>
            <a:pPr lvl="1"/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 –u origin feature-1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이후는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만 진행 </a:t>
            </a:r>
            <a:r>
              <a:rPr lang="en-US" altLang="ko-KR" dirty="0">
                <a:latin typeface="+mn-ea"/>
              </a:rPr>
              <a:t>(feature-1 </a:t>
            </a:r>
            <a:r>
              <a:rPr lang="ko-KR" altLang="en-US" dirty="0" err="1">
                <a:latin typeface="+mn-ea"/>
              </a:rPr>
              <a:t>브랜치에서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CC030-D6C9-4619-A019-7025F58E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68" y="4316666"/>
            <a:ext cx="73818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5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15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개로 변경됨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명은 로컬과 동일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7CA4A-4BAE-4EEE-B188-5E79F508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275877"/>
            <a:ext cx="7850366" cy="34615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1EC835E-8371-4742-A099-3D1DCC4D1624}"/>
              </a:ext>
            </a:extLst>
          </p:cNvPr>
          <p:cNvSpPr/>
          <p:nvPr/>
        </p:nvSpPr>
        <p:spPr>
          <a:xfrm>
            <a:off x="539551" y="3084981"/>
            <a:ext cx="898831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6B080FF-FAEC-4F44-B3B5-D55D4854F3CC}"/>
              </a:ext>
            </a:extLst>
          </p:cNvPr>
          <p:cNvCxnSpPr>
            <a:cxnSpLocks/>
          </p:cNvCxnSpPr>
          <p:nvPr/>
        </p:nvCxnSpPr>
        <p:spPr>
          <a:xfrm>
            <a:off x="841638" y="3298004"/>
            <a:ext cx="329616" cy="26199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6F5E9A-BA46-4DD3-BE9F-F50615EB92D0}"/>
              </a:ext>
            </a:extLst>
          </p:cNvPr>
          <p:cNvSpPr txBox="1"/>
          <p:nvPr/>
        </p:nvSpPr>
        <p:spPr>
          <a:xfrm>
            <a:off x="149739" y="30849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47384A-3C1A-4D33-8A06-225939D42543}"/>
              </a:ext>
            </a:extLst>
          </p:cNvPr>
          <p:cNvSpPr/>
          <p:nvPr/>
        </p:nvSpPr>
        <p:spPr>
          <a:xfrm>
            <a:off x="1713782" y="3084981"/>
            <a:ext cx="772564" cy="206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5EF7B7A-3B3D-4441-B2A1-26EFD5BBF0C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713782" y="1921267"/>
            <a:ext cx="386282" cy="116371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D769E4-9DE4-46BA-BF96-F9A4E5598733}"/>
              </a:ext>
            </a:extLst>
          </p:cNvPr>
          <p:cNvSpPr/>
          <p:nvPr/>
        </p:nvSpPr>
        <p:spPr>
          <a:xfrm>
            <a:off x="623306" y="4508837"/>
            <a:ext cx="772564" cy="4946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74900C1-E973-4763-8EE6-3BE73FB15C8C}"/>
              </a:ext>
            </a:extLst>
          </p:cNvPr>
          <p:cNvCxnSpPr>
            <a:cxnSpLocks/>
          </p:cNvCxnSpPr>
          <p:nvPr/>
        </p:nvCxnSpPr>
        <p:spPr>
          <a:xfrm flipH="1">
            <a:off x="1430906" y="3345123"/>
            <a:ext cx="669159" cy="128110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61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 아무런 내용이나 변경 수정하고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별로 아래 명령 연습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checkout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add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commit –m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log –branches –</a:t>
            </a:r>
            <a:r>
              <a:rPr lang="en-US" altLang="ko-KR" dirty="0" err="1">
                <a:latin typeface="+mn-ea"/>
              </a:rPr>
              <a:t>oneline</a:t>
            </a:r>
            <a:r>
              <a:rPr lang="en-US" altLang="ko-KR" dirty="0">
                <a:latin typeface="+mn-ea"/>
              </a:rPr>
              <a:t> --branches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</a:p>
          <a:p>
            <a:pPr lvl="1"/>
            <a:r>
              <a:rPr lang="ko-KR" altLang="en-US" dirty="0">
                <a:latin typeface="+mn-ea"/>
              </a:rPr>
              <a:t>원격 저장소 변경 내용 확인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515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+mn-ea"/>
              </a:rPr>
              <a:t>나의 원격저장소로 로그인</a:t>
            </a:r>
            <a:r>
              <a:rPr lang="ko-KR" altLang="en-US" dirty="0">
                <a:latin typeface="+mn-ea"/>
              </a:rPr>
              <a:t>하여 찾기 창에서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복제하고자 하는 남의 원격저장소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찾기 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9F6BE3-B9BF-4160-BD71-5FB97F5C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9" y="2431846"/>
            <a:ext cx="7172325" cy="14097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 flipH="1">
            <a:off x="6246688" y="2281327"/>
            <a:ext cx="308225" cy="76296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5618786" y="3044296"/>
            <a:ext cx="833386" cy="266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DD19B1-3ADC-4223-814B-ADE8708F3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6" y="4002135"/>
            <a:ext cx="6699233" cy="18318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5E06FA-BFBA-4CCA-A22D-3A6F5C5CC0CC}"/>
              </a:ext>
            </a:extLst>
          </p:cNvPr>
          <p:cNvSpPr/>
          <p:nvPr/>
        </p:nvSpPr>
        <p:spPr>
          <a:xfrm>
            <a:off x="3267184" y="5154318"/>
            <a:ext cx="1541121" cy="201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480546-BE68-417B-92B0-B55890B0911E}"/>
              </a:ext>
            </a:extLst>
          </p:cNvPr>
          <p:cNvCxnSpPr>
            <a:cxnSpLocks/>
          </p:cNvCxnSpPr>
          <p:nvPr/>
        </p:nvCxnSpPr>
        <p:spPr>
          <a:xfrm flipH="1">
            <a:off x="4662963" y="3429000"/>
            <a:ext cx="1250397" cy="163349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59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0DE97-0095-4907-9BDD-4CABC915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39" y="2065581"/>
            <a:ext cx="7376845" cy="241572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화면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클릭하자마자 곧 바로 나의 원격저장소에 복사 시작됨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7459041" y="2528458"/>
            <a:ext cx="508010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212442" y="2542976"/>
            <a:ext cx="1592403" cy="229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V="1">
            <a:off x="1890445" y="2700385"/>
            <a:ext cx="5568596" cy="211255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3">
            <a:extLst>
              <a:ext uri="{FF2B5EF4-FFF2-40B4-BE49-F238E27FC236}">
                <a16:creationId xmlns:a16="http://schemas.microsoft.com/office/drawing/2014/main" id="{E2121789-1822-4DD9-8CD2-88DC0574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526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E68FA-50DA-4265-BA3F-ED6545C7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6" y="1959000"/>
            <a:ext cx="7397392" cy="333809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92226" y="2441478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521842" cy="171002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421295" y="3622766"/>
            <a:ext cx="2044558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0154" y="2821005"/>
            <a:ext cx="983320" cy="202839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3">
            <a:extLst>
              <a:ext uri="{FF2B5EF4-FFF2-40B4-BE49-F238E27FC236}">
                <a16:creationId xmlns:a16="http://schemas.microsoft.com/office/drawing/2014/main" id="{6B1A33DE-59D5-426F-9D46-4B8EC910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2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243012"/>
            <a:ext cx="5905500" cy="482917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09377" y="5470286"/>
            <a:ext cx="3725246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11689" y="58797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7696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C26BCF-FD4C-4656-8DCB-C5D15C6E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4" y="2013379"/>
            <a:ext cx="8157681" cy="352035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완료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51129" y="2088833"/>
            <a:ext cx="2190022" cy="4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289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로컬저장소로 복제된 내용을 가져와 작업을 하기 위하여 로컬 저장소 만들기 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Clone</a:t>
            </a:r>
            <a:r>
              <a:rPr lang="ko-KR" altLang="en-US" dirty="0">
                <a:latin typeface="+mn-ea"/>
              </a:rPr>
              <a:t>명령을 수행하면 자동적으로 폴더가 생성됨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5D1169-E52A-4E3E-A156-D59B6F24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66" y="2379358"/>
            <a:ext cx="4359668" cy="34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4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복제를 원하는 </a:t>
            </a:r>
            <a:r>
              <a:rPr lang="en-US" altLang="ko-KR" dirty="0">
                <a:latin typeface="+mn-ea"/>
              </a:rPr>
              <a:t>working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directory</a:t>
            </a:r>
            <a:r>
              <a:rPr lang="ko-KR" altLang="en-US" dirty="0">
                <a:latin typeface="+mn-ea"/>
              </a:rPr>
              <a:t>로 이동 후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동작 시킴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(</a:t>
            </a:r>
            <a:r>
              <a:rPr lang="ko-KR" altLang="en-US" dirty="0">
                <a:latin typeface="+mn-ea"/>
              </a:rPr>
              <a:t>실습을 위하여 새로운 </a:t>
            </a:r>
            <a:r>
              <a:rPr lang="en-US" altLang="ko-KR" dirty="0">
                <a:latin typeface="+mn-ea"/>
              </a:rPr>
              <a:t>directory (</a:t>
            </a:r>
            <a:r>
              <a:rPr lang="ko-KR" altLang="en-US" dirty="0" err="1">
                <a:latin typeface="+mn-ea"/>
              </a:rPr>
              <a:t>폴더명</a:t>
            </a:r>
            <a:r>
              <a:rPr lang="en-US" altLang="ko-KR" dirty="0">
                <a:latin typeface="+mn-ea"/>
              </a:rPr>
              <a:t>: workplace)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만들고 이곳으로 이동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586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원격저장소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29AC9-1623-4594-8076-1770DCC7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8" y="1987946"/>
            <a:ext cx="8095785" cy="3420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>
            <a:off x="6039578" y="4002024"/>
            <a:ext cx="350948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5955" y="1869897"/>
            <a:ext cx="2619097" cy="213212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EBA61F-E916-40B0-BFBF-CC4D572AE957}"/>
              </a:ext>
            </a:extLst>
          </p:cNvPr>
          <p:cNvSpPr/>
          <p:nvPr/>
        </p:nvSpPr>
        <p:spPr>
          <a:xfrm>
            <a:off x="5700124" y="3177523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6775A-7487-4D09-9531-6F6BFF133F0A}"/>
              </a:ext>
            </a:extLst>
          </p:cNvPr>
          <p:cNvSpPr txBox="1"/>
          <p:nvPr/>
        </p:nvSpPr>
        <p:spPr>
          <a:xfrm>
            <a:off x="6144304" y="290052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52281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>
                <a:latin typeface="+mn-ea"/>
              </a:rPr>
              <a:t>Clone </a:t>
            </a:r>
            <a:r>
              <a:rPr lang="ko-KR" altLang="en-US" dirty="0">
                <a:latin typeface="+mn-ea"/>
              </a:rPr>
              <a:t>명령어 수행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clone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https://github.com/fasthill-sibling/fork_sample.git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               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workplace</a:t>
            </a:r>
            <a:r>
              <a:rPr lang="ko-KR" altLang="en-US" dirty="0">
                <a:latin typeface="+mn-ea"/>
              </a:rPr>
              <a:t>로 이동하여 생성된 폴더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원격저장소 이름과 동일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81D60-E543-4EED-9727-AE43F434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97" y="3524703"/>
            <a:ext cx="6143626" cy="21490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9AB56A-BB1C-4E27-81D0-5712ADCA82DE}"/>
              </a:ext>
            </a:extLst>
          </p:cNvPr>
          <p:cNvSpPr/>
          <p:nvPr/>
        </p:nvSpPr>
        <p:spPr>
          <a:xfrm>
            <a:off x="2650733" y="5003799"/>
            <a:ext cx="945222" cy="33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54F4-B9C3-4F20-B67F-C557D3394B30}"/>
              </a:ext>
            </a:extLst>
          </p:cNvPr>
          <p:cNvSpPr/>
          <p:nvPr/>
        </p:nvSpPr>
        <p:spPr>
          <a:xfrm>
            <a:off x="2630185" y="4551452"/>
            <a:ext cx="945222" cy="236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14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로 이동하여 폴더 내용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원격저장소 내용과 동일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이제부터 나의 업무를 수행하고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까지 진행하게 됨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5B3B6-F0AC-4363-BBC6-432EEC43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0" y="2819826"/>
            <a:ext cx="67913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1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업무 </a:t>
            </a:r>
            <a:r>
              <a:rPr lang="en-US" altLang="ko-KR" dirty="0">
                <a:latin typeface="+mn-ea"/>
              </a:rPr>
              <a:t>: exp.txt</a:t>
            </a:r>
            <a:r>
              <a:rPr lang="ko-KR" altLang="en-US" dirty="0">
                <a:latin typeface="+mn-ea"/>
              </a:rPr>
              <a:t>를 열고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자신을 이름을 기입하고 저장하고 닫기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이후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까지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status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add exp.txt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commit –m ‘</a:t>
            </a:r>
            <a:r>
              <a:rPr lang="en-US" altLang="ko-KR" dirty="0" err="1">
                <a:latin typeface="+mn-ea"/>
              </a:rPr>
              <a:t>amugae</a:t>
            </a:r>
            <a:r>
              <a:rPr lang="en-US" altLang="ko-KR" dirty="0">
                <a:latin typeface="+mn-ea"/>
              </a:rPr>
              <a:t> name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’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status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F5946-587C-4F78-82E5-8B3834AC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28" y="1541123"/>
            <a:ext cx="2895600" cy="18288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152CF3-66C2-4B45-AEFC-5FB2D3170FD8}"/>
              </a:ext>
            </a:extLst>
          </p:cNvPr>
          <p:cNvCxnSpPr>
            <a:cxnSpLocks/>
          </p:cNvCxnSpPr>
          <p:nvPr/>
        </p:nvCxnSpPr>
        <p:spPr>
          <a:xfrm>
            <a:off x="4572000" y="2270589"/>
            <a:ext cx="966628" cy="277402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D1C0F68-8114-48E9-B142-7DFCA29E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28" y="4217544"/>
            <a:ext cx="5905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9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remote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–v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5969-E0CD-4461-8F22-61EAD94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25" y="2420527"/>
            <a:ext cx="6486525" cy="742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355106-FA40-48CE-82D6-7AA7715E7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4336389"/>
            <a:ext cx="74485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1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내용 확인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508177-3FA3-49B2-99ED-5D76B074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946526"/>
            <a:ext cx="7901815" cy="16083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7038A4-9D8B-4E63-B191-BB5F3094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157" y="3524038"/>
            <a:ext cx="7361326" cy="30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77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Request(PR)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sz="1600" dirty="0">
                <a:latin typeface="+mn-ea"/>
              </a:rPr>
              <a:t>내가 수정한 것을 당겨서</a:t>
            </a:r>
            <a:r>
              <a:rPr lang="en-US" altLang="ko-KR" sz="1600" dirty="0">
                <a:latin typeface="+mn-ea"/>
              </a:rPr>
              <a:t>(pull) </a:t>
            </a:r>
            <a:r>
              <a:rPr lang="ko-KR" altLang="en-US" sz="1600" dirty="0">
                <a:latin typeface="+mn-ea"/>
              </a:rPr>
              <a:t>당신의 저장소에 </a:t>
            </a:r>
            <a:r>
              <a:rPr lang="en-US" altLang="ko-KR" sz="1600" dirty="0">
                <a:latin typeface="+mn-ea"/>
              </a:rPr>
              <a:t>merge</a:t>
            </a:r>
            <a:r>
              <a:rPr lang="ko-KR" altLang="en-US" sz="1600" dirty="0">
                <a:latin typeface="+mn-ea"/>
              </a:rPr>
              <a:t>시켜 달라고 요청</a:t>
            </a:r>
            <a:r>
              <a:rPr lang="en-US" altLang="ko-KR" sz="1600" dirty="0">
                <a:latin typeface="+mn-ea"/>
              </a:rPr>
              <a:t>(Request)</a:t>
            </a: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그림으로 </a:t>
            </a:r>
            <a:r>
              <a:rPr lang="en-US" altLang="ko-KR" dirty="0">
                <a:solidFill>
                  <a:srgbClr val="FF0000"/>
                </a:solidFill>
              </a:rPr>
              <a:t>PR</a:t>
            </a:r>
            <a:r>
              <a:rPr lang="ko-KR" altLang="en-US" dirty="0">
                <a:solidFill>
                  <a:srgbClr val="FF0000"/>
                </a:solidFill>
              </a:rPr>
              <a:t>과정 이미지 소개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DF29E-F92B-4FD7-B35B-F98D25F4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3384782"/>
            <a:ext cx="4125949" cy="1971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19FBC3-779A-4170-9734-23FA2ACB3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287" y="3376233"/>
            <a:ext cx="4895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927100"/>
            <a:ext cx="7334250" cy="525145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374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AD1CED-DE95-414C-A341-957F305A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6" y="2128029"/>
            <a:ext cx="7176488" cy="340974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5FA2B1-BFAF-488E-9931-C537BCE01888}"/>
              </a:ext>
            </a:extLst>
          </p:cNvPr>
          <p:cNvCxnSpPr>
            <a:cxnSpLocks/>
          </p:cNvCxnSpPr>
          <p:nvPr/>
        </p:nvCxnSpPr>
        <p:spPr>
          <a:xfrm flipH="1">
            <a:off x="2146885" y="1918697"/>
            <a:ext cx="736436" cy="79403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724628" y="2712736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06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C5767C-F3DA-4516-BD7F-A50500F0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7" y="2061931"/>
            <a:ext cx="7233222" cy="388325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dirty="0">
                <a:latin typeface="+mn-ea"/>
              </a:rPr>
              <a:t>New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6802588" y="3156975"/>
            <a:ext cx="1026319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3544584" y="1900719"/>
            <a:ext cx="3258004" cy="125625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58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남의 원격저장소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원래의 저장소</a:t>
            </a:r>
            <a:r>
              <a:rPr lang="en-US" altLang="ko-KR" dirty="0">
                <a:latin typeface="+mn-ea"/>
              </a:rPr>
              <a:t>, upstream)</a:t>
            </a:r>
            <a:r>
              <a:rPr lang="ko-KR" altLang="en-US" dirty="0">
                <a:latin typeface="+mn-ea"/>
              </a:rPr>
              <a:t>로 연결됨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Create pull request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032C1-FC43-4479-8DA0-C1C73A79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9" y="2329376"/>
            <a:ext cx="8157633" cy="34830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565128" y="2448057"/>
            <a:ext cx="2044508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1520580" y="1952090"/>
            <a:ext cx="0" cy="4959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6852912" y="5297897"/>
            <a:ext cx="1407510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2A6BA5-165E-4042-BDD3-6638644F643A}"/>
              </a:ext>
            </a:extLst>
          </p:cNvPr>
          <p:cNvCxnSpPr>
            <a:cxnSpLocks/>
          </p:cNvCxnSpPr>
          <p:nvPr/>
        </p:nvCxnSpPr>
        <p:spPr>
          <a:xfrm>
            <a:off x="3174715" y="2250040"/>
            <a:ext cx="3678197" cy="304785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497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스크롤 다운하면 변경된 내용이 보임 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80C27-474B-4B3D-ACC9-22125158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38" y="2091517"/>
            <a:ext cx="7399884" cy="38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27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8EB6E67-4574-4BAD-9E59-0D358A6E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83" y="1112867"/>
            <a:ext cx="7859730" cy="510674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171304" y="1877310"/>
            <a:ext cx="6452122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4602875" y="5815831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29761-12E3-44F4-9FCF-46E3D8C9C702}"/>
              </a:ext>
            </a:extLst>
          </p:cNvPr>
          <p:cNvSpPr txBox="1"/>
          <p:nvPr/>
        </p:nvSpPr>
        <p:spPr>
          <a:xfrm>
            <a:off x="226082" y="160035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9EB3F-C88D-4219-8969-F12A02CCEABF}"/>
              </a:ext>
            </a:extLst>
          </p:cNvPr>
          <p:cNvSpPr txBox="1"/>
          <p:nvPr/>
        </p:nvSpPr>
        <p:spPr>
          <a:xfrm>
            <a:off x="226082" y="29943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</a:t>
            </a:r>
            <a:r>
              <a:rPr lang="ko-KR" altLang="en-US" sz="1400" dirty="0">
                <a:solidFill>
                  <a:srgbClr val="0000FF"/>
                </a:solidFill>
              </a:rPr>
              <a:t>제목 기입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3A7F46-E95A-48F0-B586-406E4FF90976}"/>
              </a:ext>
            </a:extLst>
          </p:cNvPr>
          <p:cNvSpPr/>
          <p:nvPr/>
        </p:nvSpPr>
        <p:spPr>
          <a:xfrm>
            <a:off x="1304203" y="270728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583ED-26EE-4A38-8EF5-F8516E4A0382}"/>
              </a:ext>
            </a:extLst>
          </p:cNvPr>
          <p:cNvSpPr txBox="1"/>
          <p:nvPr/>
        </p:nvSpPr>
        <p:spPr>
          <a:xfrm>
            <a:off x="3706475" y="58210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4. PR </a:t>
            </a:r>
            <a:r>
              <a:rPr lang="ko-KR" altLang="en-US" sz="1400" dirty="0">
                <a:solidFill>
                  <a:srgbClr val="0000FF"/>
                </a:solidFill>
              </a:rPr>
              <a:t>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20403-7065-4267-8619-F2EC450E2E71}"/>
              </a:ext>
            </a:extLst>
          </p:cNvPr>
          <p:cNvSpPr txBox="1"/>
          <p:nvPr/>
        </p:nvSpPr>
        <p:spPr>
          <a:xfrm>
            <a:off x="226082" y="4127999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3. </a:t>
            </a:r>
            <a:r>
              <a:rPr lang="ko-KR" altLang="en-US" sz="1400" dirty="0">
                <a:solidFill>
                  <a:srgbClr val="0000FF"/>
                </a:solidFill>
              </a:rPr>
              <a:t>내용 기입</a:t>
            </a:r>
          </a:p>
        </p:txBody>
      </p:sp>
    </p:spTree>
    <p:extLst>
      <p:ext uri="{BB962C8B-B14F-4D97-AF65-F5344CB8AC3E}">
        <p14:creationId xmlns:p14="http://schemas.microsoft.com/office/powerpoint/2010/main" val="4074416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094380-6C12-48CF-923C-EF3F4BFD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83" y="1078787"/>
            <a:ext cx="8578296" cy="432542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FCF17-92FD-44FC-A03B-CEC712F35F94}"/>
              </a:ext>
            </a:extLst>
          </p:cNvPr>
          <p:cNvSpPr txBox="1"/>
          <p:nvPr/>
        </p:nvSpPr>
        <p:spPr>
          <a:xfrm>
            <a:off x="7746765" y="5219057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제목 기입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ABD7BC-66E9-439F-9DB5-E4C9B4BAC9AA}"/>
              </a:ext>
            </a:extLst>
          </p:cNvPr>
          <p:cNvSpPr/>
          <p:nvPr/>
        </p:nvSpPr>
        <p:spPr>
          <a:xfrm>
            <a:off x="6790604" y="4879640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37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E24488-1B91-4B77-9641-2CC86381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459009"/>
            <a:ext cx="8639843" cy="394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00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650108-72C6-4C90-B98F-E20AF1F4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2" y="1354427"/>
            <a:ext cx="8422676" cy="41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5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6251368-73BF-4031-B505-5BFAA218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9" y="1482421"/>
            <a:ext cx="8260154" cy="41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3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19ECAC6-4812-468B-8246-AAB8968A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958134"/>
            <a:ext cx="8113450" cy="53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2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66" y="1612899"/>
            <a:ext cx="7829468" cy="3022602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691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EA7145-271E-4097-87DE-0A1398572ACC}"/>
              </a:ext>
            </a:extLst>
          </p:cNvPr>
          <p:cNvSpPr txBox="1"/>
          <p:nvPr/>
        </p:nvSpPr>
        <p:spPr>
          <a:xfrm>
            <a:off x="945223" y="1778099"/>
            <a:ext cx="316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Paichaisw</a:t>
            </a:r>
            <a:r>
              <a:rPr lang="ko-KR" altLang="en-US" dirty="0">
                <a:solidFill>
                  <a:srgbClr val="FF0000"/>
                </a:solidFill>
              </a:rPr>
              <a:t>로 가서 승인해야 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6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remote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–v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에러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발생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다른 계정으로 접근할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로컬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paichaisw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id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등록된 컴퓨터에서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push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지우고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sibling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계정으로 할 경우 문제없이 진행됨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5969-E0CD-4461-8F22-61EAD94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25" y="2420527"/>
            <a:ext cx="6486525" cy="742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1B1DB-8E2F-44F4-A5AA-BB0C539EE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48" y="4329344"/>
            <a:ext cx="768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6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에러 해결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로컬저장소의 내용과 원격저장소가 동기화되어 있지 않기 때문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 err="1">
                <a:latin typeface="+mn-ea"/>
              </a:rPr>
              <a:t>동기화시켜</a:t>
            </a:r>
            <a:r>
              <a:rPr lang="ko-KR" altLang="en-US" dirty="0">
                <a:latin typeface="+mn-ea"/>
              </a:rPr>
              <a:t> 주고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를 하면 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pull –rebase origin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main # </a:t>
            </a:r>
            <a:r>
              <a:rPr lang="ko-KR" altLang="en-US" dirty="0">
                <a:latin typeface="+mn-ea"/>
              </a:rPr>
              <a:t>동기화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Git pull </a:t>
            </a:r>
            <a:r>
              <a:rPr lang="ko-KR" altLang="en-US" dirty="0" err="1">
                <a:latin typeface="+mn-ea"/>
              </a:rPr>
              <a:t>브랜치명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에러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발생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3CB50-6548-4D12-A8CA-014191E58012}"/>
              </a:ext>
            </a:extLst>
          </p:cNvPr>
          <p:cNvSpPr txBox="1"/>
          <p:nvPr/>
        </p:nvSpPr>
        <p:spPr>
          <a:xfrm>
            <a:off x="888871" y="3459822"/>
            <a:ext cx="7946903" cy="55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#</a:t>
            </a:r>
            <a:r>
              <a:rPr lang="ko-KR" altLang="en-US" sz="1200" dirty="0">
                <a:latin typeface="+mn-ea"/>
              </a:rPr>
              <a:t>혹은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강제로 덮어 쓰면 됨</a:t>
            </a:r>
            <a:r>
              <a:rPr lang="en-US" altLang="ko-KR" sz="1200" dirty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원격저장소에 저장되었던 내용이 모두 사라질 수 있으니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사용하지 말 것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 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-fu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main  </a:t>
            </a:r>
            <a:r>
              <a:rPr lang="ko-KR" altLang="en-US" sz="1200" dirty="0">
                <a:latin typeface="+mn-ea"/>
              </a:rPr>
              <a:t>혹은 </a:t>
            </a:r>
            <a:r>
              <a:rPr lang="en-US" altLang="ko-KR" sz="1200" dirty="0">
                <a:latin typeface="+mn-ea"/>
              </a:rPr>
              <a:t>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+main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9018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E68FA-50DA-4265-BA3F-ED6545C7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6" y="1959000"/>
            <a:ext cx="7397392" cy="333809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92226" y="2441478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521842" cy="171002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526175" y="3622766"/>
            <a:ext cx="1939677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0154" y="2821004"/>
            <a:ext cx="996592" cy="16266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100FB5D-BD91-4FDB-9F9A-03D343BF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20" y="5027204"/>
            <a:ext cx="5650996" cy="6911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42E1CE-0799-448B-9EB5-C6494099457A}"/>
              </a:ext>
            </a:extLst>
          </p:cNvPr>
          <p:cNvSpPr/>
          <p:nvPr/>
        </p:nvSpPr>
        <p:spPr>
          <a:xfrm>
            <a:off x="1746608" y="5168258"/>
            <a:ext cx="4582273" cy="420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934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0688156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142705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Fork</a:t>
            </a:r>
            <a:r>
              <a:rPr lang="ko-KR" altLang="en-US" dirty="0"/>
              <a:t> 연습하기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  <a:hlinkClick r:id="rId3"/>
              </a:rPr>
              <a:t>https://github.com/octocat/Spoon-Knife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This repo is for demonstration purposes only. (github.com)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  <a:hlinkClick r:id="rId4"/>
              </a:rPr>
              <a:t>https://dev.to/maybebored/part-1-setting-up-git-5819</a:t>
            </a:r>
            <a:r>
              <a:rPr lang="en-US" altLang="ko-KR" dirty="0">
                <a:latin typeface="+mn-ea"/>
              </a:rPr>
              <a:t> (</a:t>
            </a:r>
            <a:r>
              <a:rPr lang="ko-KR" altLang="en-US" dirty="0">
                <a:latin typeface="+mn-ea"/>
              </a:rPr>
              <a:t>학생 실습 준비</a:t>
            </a:r>
            <a:r>
              <a:rPr lang="en-US" altLang="ko-KR"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EA6024-1265-4595-8B93-6A4733B6E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712" y="2810839"/>
            <a:ext cx="61245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54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Pull,</a:t>
            </a:r>
            <a:r>
              <a:rPr lang="ko-KR" altLang="en-US" dirty="0"/>
              <a:t> </a:t>
            </a:r>
            <a:r>
              <a:rPr lang="en-US" altLang="ko-KR" dirty="0"/>
              <a:t>Push </a:t>
            </a:r>
            <a:r>
              <a:rPr lang="ko-KR" altLang="en-US" dirty="0"/>
              <a:t>요약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365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push , pull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push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 –u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pull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pull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☞ git pull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☞ git pull</a:t>
            </a:r>
          </a:p>
        </p:txBody>
      </p:sp>
    </p:spTree>
    <p:extLst>
      <p:ext uri="{BB962C8B-B14F-4D97-AF65-F5344CB8AC3E}">
        <p14:creationId xmlns:p14="http://schemas.microsoft.com/office/powerpoint/2010/main" val="19061365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복사할 원격저장소의 주소 확인 후 </a:t>
            </a:r>
            <a:r>
              <a:rPr lang="en-US" altLang="ko-KR" dirty="0">
                <a:latin typeface="+mn-ea"/>
              </a:rPr>
              <a:t>clone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clone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‘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’ </a:t>
            </a:r>
            <a:r>
              <a:rPr lang="ko-KR" altLang="en-US" dirty="0">
                <a:latin typeface="+mn-ea"/>
              </a:rPr>
              <a:t>명령어 없이 원격 저장소의 내용을 로컬저장소에 그대로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복사해서 붙여 넣을 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remoteclone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지정하지 않으면 </a:t>
            </a:r>
            <a:r>
              <a:rPr lang="ko-KR" altLang="en-US" dirty="0" err="1">
                <a:latin typeface="+mn-ea"/>
              </a:rPr>
              <a:t>원격저장소</a:t>
            </a:r>
            <a:r>
              <a:rPr lang="ko-KR" altLang="en-US" dirty="0">
                <a:latin typeface="+mn-ea"/>
              </a:rPr>
              <a:t> 명칭을 그대로 이용하여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생성된 디렉토리로 이동하여 복제된 파일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 저장소와 비교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log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3327768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찾기 창에 </a:t>
            </a:r>
            <a:r>
              <a:rPr lang="en-US" altLang="ko-KR" dirty="0">
                <a:latin typeface="+mn-ea"/>
              </a:rPr>
              <a:t>‘git/git’ </a:t>
            </a:r>
            <a:r>
              <a:rPr lang="ko-KR" altLang="en-US" dirty="0">
                <a:latin typeface="+mn-ea"/>
              </a:rPr>
              <a:t>입력 후 클릭 후 선택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아래 </a:t>
            </a:r>
            <a:r>
              <a:rPr lang="en-US" altLang="ko-KR" dirty="0">
                <a:latin typeface="+mn-ea"/>
              </a:rPr>
              <a:t>git/git </a:t>
            </a:r>
            <a:r>
              <a:rPr lang="ko-KR" altLang="en-US" dirty="0">
                <a:latin typeface="+mn-ea"/>
              </a:rPr>
              <a:t>찾아서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7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- git/git repository</a:t>
            </a:r>
            <a:r>
              <a:rPr lang="ko-KR" altLang="en-US" dirty="0">
                <a:latin typeface="+mn-ea"/>
              </a:rPr>
              <a:t>로 넘어 감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다음 쪽에 계속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0A6-DB0B-4F23-890E-234CF347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57" y="2057400"/>
            <a:ext cx="4468528" cy="137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122C2B-4B10-49FA-B07D-362041D9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7" y="2057400"/>
            <a:ext cx="3869417" cy="11584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C6D224-B51F-4FA5-90A9-34695BCE4AA1}"/>
              </a:ext>
            </a:extLst>
          </p:cNvPr>
          <p:cNvSpPr/>
          <p:nvPr/>
        </p:nvSpPr>
        <p:spPr>
          <a:xfrm>
            <a:off x="1006446" y="2211678"/>
            <a:ext cx="898831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CCC4AAB-661A-4118-A7A6-86F128A331AC}"/>
              </a:ext>
            </a:extLst>
          </p:cNvPr>
          <p:cNvCxnSpPr>
            <a:cxnSpLocks/>
          </p:cNvCxnSpPr>
          <p:nvPr/>
        </p:nvCxnSpPr>
        <p:spPr>
          <a:xfrm flipH="1">
            <a:off x="1695236" y="1977552"/>
            <a:ext cx="545084" cy="23412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2887173" y="2211678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994985" y="1900413"/>
            <a:ext cx="380354" cy="31126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4432857" y="1909374"/>
            <a:ext cx="3704697" cy="12481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8059763" y="3109300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2C46042-B4EE-414A-81DA-4A8E0C24F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55" y="3880144"/>
            <a:ext cx="6677186" cy="10061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E2B3AA-9026-4649-A6BE-C6D2F0BA6B83}"/>
              </a:ext>
            </a:extLst>
          </p:cNvPr>
          <p:cNvSpPr/>
          <p:nvPr/>
        </p:nvSpPr>
        <p:spPr>
          <a:xfrm>
            <a:off x="2730267" y="3964374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55DC91F-3CA4-4DA5-9400-1DCF81A87874}"/>
              </a:ext>
            </a:extLst>
          </p:cNvPr>
          <p:cNvCxnSpPr>
            <a:cxnSpLocks/>
          </p:cNvCxnSpPr>
          <p:nvPr/>
        </p:nvCxnSpPr>
        <p:spPr>
          <a:xfrm>
            <a:off x="2887173" y="3762640"/>
            <a:ext cx="25446" cy="20397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2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960437"/>
            <a:ext cx="6061075" cy="5267325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166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+mn-ea"/>
              </a:rPr>
              <a:t>Code </a:t>
            </a:r>
            <a:r>
              <a:rPr lang="ko-KR" altLang="en-US" dirty="0">
                <a:latin typeface="+mn-ea"/>
              </a:rPr>
              <a:t>선택에서 클릭 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후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</a:t>
            </a:r>
            <a:r>
              <a:rPr lang="ko-KR" altLang="en-US" dirty="0">
                <a:latin typeface="+mn-ea"/>
              </a:rPr>
              <a:t>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90F97A-D94D-4B3D-82D9-E01CC401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84" y="1980593"/>
            <a:ext cx="4349631" cy="248792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5285410" y="3708455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833762" y="1907034"/>
            <a:ext cx="1451648" cy="19079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2719651" y="1907034"/>
            <a:ext cx="2264584" cy="117159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5004783" y="3078633"/>
            <a:ext cx="632174" cy="178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4EFE72-35AA-4949-AFBB-64DC0F27BCA8}"/>
              </a:ext>
            </a:extLst>
          </p:cNvPr>
          <p:cNvSpPr/>
          <p:nvPr/>
        </p:nvSpPr>
        <p:spPr>
          <a:xfrm>
            <a:off x="3495499" y="3567080"/>
            <a:ext cx="338263" cy="141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>
            <a:off x="4058292" y="3937085"/>
            <a:ext cx="1227119" cy="10823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568539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918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나의 로컬 </a:t>
            </a:r>
            <a:r>
              <a:rPr lang="en-US" altLang="ko-KR" dirty="0">
                <a:latin typeface="+mn-ea"/>
              </a:rPr>
              <a:t>working director</a:t>
            </a:r>
            <a:r>
              <a:rPr lang="ko-KR" altLang="en-US" dirty="0">
                <a:latin typeface="+mn-ea"/>
              </a:rPr>
              <a:t>에서 내용 확인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원격저장소 </a:t>
            </a:r>
            <a:r>
              <a:rPr lang="en-US" altLang="ko-KR" dirty="0">
                <a:latin typeface="+mn-ea"/>
              </a:rPr>
              <a:t>git/git</a:t>
            </a:r>
            <a:r>
              <a:rPr lang="ko-KR" altLang="en-US" dirty="0">
                <a:latin typeface="+mn-ea"/>
              </a:rPr>
              <a:t> 의 모든 내용이 그대로 복사되어 있음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로컬저장소와 연결되어 있는 </a:t>
            </a:r>
            <a:r>
              <a:rPr lang="en-US" altLang="ko-KR" dirty="0">
                <a:latin typeface="+mn-ea"/>
              </a:rPr>
              <a:t>Remote </a:t>
            </a:r>
            <a:r>
              <a:rPr lang="ko-KR" altLang="en-US" dirty="0">
                <a:latin typeface="+mn-ea"/>
              </a:rPr>
              <a:t>저장소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연결된 곳이 원 주소</a:t>
            </a:r>
            <a:r>
              <a:rPr lang="en-US" altLang="ko-KR" dirty="0">
                <a:latin typeface="+mn-ea"/>
              </a:rPr>
              <a:t>(github.com/git/git)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76681F3-70D9-4356-85AB-AECDA4F9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2" y="2816581"/>
            <a:ext cx="6010275" cy="75247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 flipH="1">
            <a:off x="2424701" y="3507119"/>
            <a:ext cx="833708" cy="35217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 flipH="1">
            <a:off x="2158485" y="2624516"/>
            <a:ext cx="463875" cy="3755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697647" y="3137620"/>
            <a:ext cx="3803385" cy="369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917855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445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2351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Fetch </a:t>
            </a:r>
            <a:r>
              <a:rPr lang="ko-KR" altLang="en-US" dirty="0"/>
              <a:t>이용하기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fetch – </a:t>
            </a:r>
            <a:r>
              <a:rPr lang="en-US" altLang="ko-KR" dirty="0" err="1"/>
              <a:t>git</a:t>
            </a:r>
            <a:r>
              <a:rPr lang="en-US" altLang="ko-KR" dirty="0"/>
              <a:t> merge FETCH_HEAD == </a:t>
            </a:r>
            <a:r>
              <a:rPr lang="en-US" altLang="ko-KR" dirty="0" err="1"/>
              <a:t>git</a:t>
            </a:r>
            <a:r>
              <a:rPr lang="en-US" altLang="ko-KR" dirty="0"/>
              <a:t> pull </a:t>
            </a:r>
          </a:p>
          <a:p>
            <a:pPr lvl="1"/>
            <a:r>
              <a:rPr lang="en-US" altLang="ko-KR" dirty="0" err="1"/>
              <a:t>Github</a:t>
            </a:r>
            <a:r>
              <a:rPr lang="ko-KR" altLang="en-US" dirty="0"/>
              <a:t>상에서 </a:t>
            </a:r>
            <a:r>
              <a:rPr lang="en-US" altLang="ko-KR" dirty="0"/>
              <a:t>id</a:t>
            </a:r>
            <a:r>
              <a:rPr lang="ko-KR" altLang="en-US" dirty="0"/>
              <a:t>를 기입 </a:t>
            </a:r>
            <a:r>
              <a:rPr lang="en-US" altLang="ko-KR" dirty="0"/>
              <a:t>-&gt; </a:t>
            </a:r>
            <a:r>
              <a:rPr lang="ko-KR" altLang="en-US" dirty="0" err="1"/>
              <a:t>메일보냄</a:t>
            </a:r>
            <a:r>
              <a:rPr lang="en-US" altLang="ko-KR" dirty="0"/>
              <a:t>. -&gt; </a:t>
            </a:r>
            <a:r>
              <a:rPr lang="ko-KR" altLang="en-US" dirty="0"/>
              <a:t>메일 수락</a:t>
            </a:r>
            <a:r>
              <a:rPr lang="en-US" altLang="ko-KR" dirty="0"/>
              <a:t>.(accept invitation)</a:t>
            </a:r>
          </a:p>
          <a:p>
            <a:pPr lvl="1"/>
            <a:r>
              <a:rPr lang="ko-KR" altLang="en-US" dirty="0" err="1"/>
              <a:t>못받는</a:t>
            </a:r>
            <a:r>
              <a:rPr lang="ko-KR" altLang="en-US" dirty="0"/>
              <a:t> 것을 대비하여 </a:t>
            </a:r>
            <a:r>
              <a:rPr lang="en-US" altLang="ko-KR" dirty="0"/>
              <a:t>copy invite </a:t>
            </a:r>
            <a:r>
              <a:rPr lang="ko-KR" altLang="en-US" dirty="0"/>
              <a:t>링크를 보낼 수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권한선택</a:t>
            </a:r>
            <a:r>
              <a:rPr lang="ko-KR" altLang="en-US" dirty="0"/>
              <a:t> </a:t>
            </a:r>
            <a:r>
              <a:rPr lang="en-US" altLang="ko-KR" dirty="0"/>
              <a:t>: admin, write, read</a:t>
            </a:r>
          </a:p>
          <a:p>
            <a:pPr lvl="1"/>
            <a:r>
              <a:rPr lang="en-US" altLang="ko-KR" dirty="0"/>
              <a:t>Remote branch</a:t>
            </a:r>
          </a:p>
        </p:txBody>
      </p:sp>
    </p:spTree>
    <p:extLst>
      <p:ext uri="{BB962C8B-B14F-4D97-AF65-F5344CB8AC3E}">
        <p14:creationId xmlns:p14="http://schemas.microsoft.com/office/powerpoint/2010/main" val="7678114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</a:t>
            </a:r>
            <a:r>
              <a:rPr lang="ko-KR" altLang="en-US" dirty="0"/>
              <a:t>란</a:t>
            </a:r>
            <a:r>
              <a:rPr lang="en-US" altLang="ko-KR" dirty="0"/>
              <a:t>? (</a:t>
            </a:r>
            <a:r>
              <a:rPr lang="ko-KR" altLang="en-US" dirty="0"/>
              <a:t>내 것을 </a:t>
            </a:r>
            <a:r>
              <a:rPr lang="en-US" altLang="ko-KR" dirty="0"/>
              <a:t>pull</a:t>
            </a:r>
            <a:r>
              <a:rPr lang="ko-KR" altLang="en-US" dirty="0"/>
              <a:t>해서 </a:t>
            </a:r>
            <a:r>
              <a:rPr lang="en-US" altLang="ko-KR" dirty="0"/>
              <a:t>merge</a:t>
            </a:r>
            <a:r>
              <a:rPr lang="ko-KR" altLang="en-US" dirty="0"/>
              <a:t>해 주세요</a:t>
            </a:r>
            <a:r>
              <a:rPr lang="en-US" altLang="ko-KR" dirty="0"/>
              <a:t>!)</a:t>
            </a:r>
          </a:p>
          <a:p>
            <a:pPr lvl="1"/>
            <a:r>
              <a:rPr lang="en-US" altLang="ko-KR" dirty="0"/>
              <a:t>Main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내가 만든 내용을 </a:t>
            </a:r>
            <a:r>
              <a:rPr lang="en-US" altLang="ko-KR" dirty="0"/>
              <a:t>merge</a:t>
            </a:r>
            <a:r>
              <a:rPr lang="ko-KR" altLang="en-US" dirty="0"/>
              <a:t>시켜달라는 요구</a:t>
            </a:r>
            <a:endParaRPr lang="en-US" altLang="ko-KR" dirty="0"/>
          </a:p>
          <a:p>
            <a:pPr lvl="1"/>
            <a:r>
              <a:rPr lang="ko-KR" altLang="en-US" dirty="0"/>
              <a:t>올리면 많은  사람들이 </a:t>
            </a:r>
            <a:r>
              <a:rPr lang="ko-KR" altLang="en-US" dirty="0" err="1"/>
              <a:t>코드리뷰를</a:t>
            </a:r>
            <a:r>
              <a:rPr lang="ko-KR" altLang="en-US" dirty="0"/>
              <a:t> 통해서 통과가 되면 통합브랜치인 </a:t>
            </a:r>
            <a:r>
              <a:rPr lang="en-US" altLang="ko-KR" dirty="0"/>
              <a:t>main</a:t>
            </a:r>
            <a:r>
              <a:rPr lang="ko-KR" altLang="en-US" dirty="0"/>
              <a:t>에 </a:t>
            </a:r>
            <a:r>
              <a:rPr lang="en-US" altLang="ko-KR" dirty="0"/>
              <a:t>merge</a:t>
            </a:r>
            <a:r>
              <a:rPr lang="ko-KR" altLang="en-US" dirty="0"/>
              <a:t>를 하게 되고 이제부터는 다른 </a:t>
            </a:r>
            <a:r>
              <a:rPr lang="ko-KR" altLang="en-US" dirty="0" err="1"/>
              <a:t>접속자는</a:t>
            </a:r>
            <a:endParaRPr lang="en-US" altLang="ko-KR" dirty="0"/>
          </a:p>
          <a:p>
            <a:pPr lvl="1"/>
            <a:r>
              <a:rPr lang="ko-KR" altLang="en-US" dirty="0"/>
              <a:t>이것을 받아서 사용함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두가지가 있음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1. </a:t>
            </a:r>
            <a:r>
              <a:rPr lang="ko-KR" altLang="en-US" dirty="0"/>
              <a:t>원격저장소는 내가 권한인 있은 경우 </a:t>
            </a:r>
            <a:r>
              <a:rPr lang="en-US" altLang="ko-KR" dirty="0"/>
              <a:t>: </a:t>
            </a:r>
            <a:r>
              <a:rPr lang="ko-KR" altLang="en-US" dirty="0"/>
              <a:t>실습 대상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  <a:p>
            <a:pPr marL="266700" lvl="1" indent="0">
              <a:buNone/>
            </a:pPr>
            <a:r>
              <a:rPr lang="en-US" altLang="ko-KR" dirty="0"/>
              <a:t>   2. </a:t>
            </a:r>
            <a:r>
              <a:rPr lang="ko-KR" altLang="en-US" dirty="0"/>
              <a:t>오픈소스 방식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남의 </a:t>
            </a:r>
            <a:r>
              <a:rPr lang="ko-KR" altLang="en-US" dirty="0" err="1"/>
              <a:t>원격저장소</a:t>
            </a:r>
            <a:r>
              <a:rPr lang="ko-KR" altLang="en-US" dirty="0"/>
              <a:t> 권한이 없음</a:t>
            </a:r>
            <a:r>
              <a:rPr lang="en-US" altLang="ko-KR" dirty="0"/>
              <a:t>. </a:t>
            </a:r>
            <a:r>
              <a:rPr lang="ko-KR" altLang="en-US" dirty="0"/>
              <a:t>남의 저장소 내용을 </a:t>
            </a:r>
            <a:r>
              <a:rPr lang="en-US" altLang="ko-KR" dirty="0"/>
              <a:t>Fork</a:t>
            </a:r>
            <a:r>
              <a:rPr lang="ko-KR" altLang="en-US" dirty="0"/>
              <a:t>해서 내 </a:t>
            </a:r>
            <a:r>
              <a:rPr lang="en-US" altLang="ko-KR" dirty="0"/>
              <a:t>pc</a:t>
            </a:r>
            <a:r>
              <a:rPr lang="ko-KR" altLang="en-US" dirty="0"/>
              <a:t>에서 작업하고 내 원격저장소에 보내서 그곳에서 남의 저장소에 </a:t>
            </a:r>
            <a:r>
              <a:rPr lang="en-US" altLang="ko-KR" dirty="0"/>
              <a:t>pull request</a:t>
            </a:r>
            <a:r>
              <a:rPr lang="ko-KR" altLang="en-US" dirty="0"/>
              <a:t>하게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2322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 </a:t>
            </a:r>
            <a:r>
              <a:rPr lang="ko-KR" altLang="en-US" dirty="0"/>
              <a:t>동작 순서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그림으로 순서도 삽입</a:t>
            </a:r>
            <a:endParaRPr lang="en-US" altLang="ko-KR" dirty="0"/>
          </a:p>
          <a:p>
            <a:pPr lvl="1"/>
            <a:r>
              <a:rPr lang="ko-KR" altLang="en-US" dirty="0"/>
              <a:t> 마지막에 로컬저장소에서 </a:t>
            </a:r>
            <a:r>
              <a:rPr lang="en-US" altLang="ko-KR" dirty="0" err="1"/>
              <a:t>git</a:t>
            </a:r>
            <a:r>
              <a:rPr lang="en-US" altLang="ko-KR" dirty="0"/>
              <a:t> pull</a:t>
            </a:r>
            <a:r>
              <a:rPr lang="ko-KR" altLang="en-US" dirty="0"/>
              <a:t>을 하면 보이는 모양을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https://dev-youngjun.tistory.com/47</a:t>
            </a:r>
            <a:r>
              <a:rPr lang="en-US" altLang="ko-KR" dirty="0"/>
              <a:t> : </a:t>
            </a:r>
            <a:r>
              <a:rPr lang="ko-KR" altLang="en-US" dirty="0"/>
              <a:t>참고하여 작성하도록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68842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협업시작하기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F69C25-9F43-470B-8A20-AEDC0F37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1"/>
            <a:ext cx="8641655" cy="5146579"/>
          </a:xfrm>
        </p:spPr>
        <p:txBody>
          <a:bodyPr tIns="0" bIns="0">
            <a:no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ko-KR" altLang="en-US" dirty="0"/>
              <a:t>프로젝트 만들기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등록</a:t>
            </a:r>
            <a:endParaRPr lang="en-US" altLang="ko-KR" dirty="0">
              <a:latin typeface="+mn-ea"/>
            </a:endParaRP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ko-KR" altLang="en-US" dirty="0">
                <a:latin typeface="+mn-ea"/>
              </a:rPr>
              <a:t>기존의 </a:t>
            </a:r>
            <a:r>
              <a:rPr lang="ko-KR" altLang="en-US" dirty="0" err="1">
                <a:latin typeface="+mn-ea"/>
              </a:rPr>
              <a:t>브랜치를</a:t>
            </a:r>
            <a:r>
              <a:rPr lang="ko-KR" altLang="en-US" dirty="0">
                <a:latin typeface="+mn-ea"/>
              </a:rPr>
              <a:t> 삭제하지 않으면 내용이 그대로 남아 있음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latin typeface="+mn-ea"/>
              </a:rPr>
              <a:t>      remote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pull </a:t>
            </a:r>
            <a:r>
              <a:rPr lang="ko-KR" altLang="en-US" dirty="0">
                <a:latin typeface="+mn-ea"/>
              </a:rPr>
              <a:t>기능을 대신할 수 있는 기능은 무엇</a:t>
            </a:r>
            <a:r>
              <a:rPr lang="en-US" altLang="ko-KR" dirty="0">
                <a:latin typeface="+mn-ea"/>
              </a:rPr>
              <a:t>?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ko-KR" altLang="en-US" dirty="0">
                <a:latin typeface="+mn-ea"/>
              </a:rPr>
              <a:t>한번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하면 다시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하지 않는 한 </a:t>
            </a:r>
            <a:r>
              <a:rPr lang="en-US" altLang="ko-KR" dirty="0">
                <a:latin typeface="+mn-ea"/>
              </a:rPr>
              <a:t>merge </a:t>
            </a:r>
            <a:r>
              <a:rPr lang="ko-KR" altLang="en-US" dirty="0">
                <a:latin typeface="+mn-ea"/>
              </a:rPr>
              <a:t>안됨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과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차이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로컬에서 자동 연결 삭제 방법 확인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fork 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원격저장소를 나의 원격저장소로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               </a:t>
            </a:r>
            <a:r>
              <a:rPr lang="ko-KR" altLang="en-US">
                <a:solidFill>
                  <a:srgbClr val="FF0000"/>
                </a:solidFill>
                <a:latin typeface="+mn-ea"/>
              </a:rPr>
              <a:t>내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github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계정에 로그인하여 사용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나중에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 request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수 있음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원격저장소 주소만 있으면 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 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              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로컬저장소로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나의 원격저장소의 작업과 로컬저장소의 작업을 비교하면서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내려받는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0610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Mouse Cursor Click PNG Transparent Images | PNG All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416029"/>
            <a:ext cx="1153994" cy="7912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7908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1473200"/>
            <a:ext cx="7834414" cy="38862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62609" y="4483100"/>
            <a:ext cx="3725246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11959" y="51901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41927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942975"/>
            <a:ext cx="6934200" cy="299085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1952625" y="3855908"/>
            <a:ext cx="6950075" cy="50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>
                <a:solidFill>
                  <a:srgbClr val="0000FF"/>
                </a:solidFill>
              </a:rPr>
              <a:t>등록한 이메일 주소로 가서 확인 과정 진행</a:t>
            </a:r>
            <a:endParaRPr lang="en-US" altLang="ko-KR" dirty="0">
              <a:solidFill>
                <a:srgbClr val="0000FF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27300" y="2476500"/>
            <a:ext cx="38735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028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2610</TotalTime>
  <Words>2248</Words>
  <Application>Microsoft Office PowerPoint</Application>
  <PresentationFormat>화면 슬라이드 쇼(4:3)</PresentationFormat>
  <Paragraphs>646</Paragraphs>
  <Slides>76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4" baseType="lpstr">
      <vt:lpstr>KoPub Dotum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원격저장소 연결을 위한  화면</vt:lpstr>
      <vt:lpstr>원격저장소 연결</vt:lpstr>
      <vt:lpstr>원격저장소에 처음 자료 보내기</vt:lpstr>
      <vt:lpstr>원격저장소 자료 확인</vt:lpstr>
      <vt:lpstr>원격저장소 자료 확인</vt:lpstr>
      <vt:lpstr>원격저장소 자료 확인</vt:lpstr>
      <vt:lpstr>원격저장소 자료 확인</vt:lpstr>
      <vt:lpstr>원격저장소 자료 확인</vt:lpstr>
      <vt:lpstr>원격저장소 자료 확인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작업하고 나의 원격저장소로 Push하기</vt:lpstr>
      <vt:lpstr>나의 로컬저장소에서 작업하고 나의 원격저장소로 Push하기</vt:lpstr>
      <vt:lpstr>원격저장소에서 복제하기 (fork)</vt:lpstr>
      <vt:lpstr>원격저장소에서 복제하기</vt:lpstr>
      <vt:lpstr>원격저장소에서 복제하기</vt:lpstr>
      <vt:lpstr>원격저장소에서 복제하기</vt:lpstr>
      <vt:lpstr>Pull, Push 요약</vt:lpstr>
      <vt:lpstr>원격저장소에서 복제하기</vt:lpstr>
      <vt:lpstr>원격저장소에서 복제하기</vt:lpstr>
      <vt:lpstr>원격저장소에서 복제하기</vt:lpstr>
      <vt:lpstr>원격저장소에서 복제하기</vt:lpstr>
      <vt:lpstr>협업하기</vt:lpstr>
      <vt:lpstr>Pull Request</vt:lpstr>
      <vt:lpstr>Pull Request</vt:lpstr>
      <vt:lpstr>협업시작하기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은</dc:creator>
  <cp:lastModifiedBy>강 은</cp:lastModifiedBy>
  <cp:revision>395</cp:revision>
  <dcterms:created xsi:type="dcterms:W3CDTF">2021-03-25T01:55:58Z</dcterms:created>
  <dcterms:modified xsi:type="dcterms:W3CDTF">2021-04-01T08:13:06Z</dcterms:modified>
</cp:coreProperties>
</file>